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77" r:id="rId9"/>
    <p:sldId id="284" r:id="rId10"/>
    <p:sldId id="279" r:id="rId11"/>
    <p:sldId id="280" r:id="rId12"/>
    <p:sldId id="281" r:id="rId13"/>
    <p:sldId id="282" r:id="rId14"/>
    <p:sldId id="283" r:id="rId15"/>
    <p:sldId id="278" r:id="rId16"/>
    <p:sldId id="285" r:id="rId17"/>
    <p:sldId id="286" r:id="rId18"/>
    <p:sldId id="287" r:id="rId19"/>
    <p:sldId id="267" r:id="rId20"/>
    <p:sldId id="288" r:id="rId21"/>
    <p:sldId id="268" r:id="rId22"/>
    <p:sldId id="290" r:id="rId23"/>
    <p:sldId id="270" r:id="rId24"/>
    <p:sldId id="289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B065-74E3-4856-B37E-8C09AC7D014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CD117-F38E-4E10-B76C-4B3F7F74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D117-F38E-4E10-B76C-4B3F7F749B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4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D117-F38E-4E10-B76C-4B3F7F749B0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fld id="{0A2D4CB5-F643-4183-BD2B-00DD47F658C8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7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488832" cy="237626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реализации </a:t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совместных действий Александровского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айылного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аймака за 2018 год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013176"/>
            <a:ext cx="5864696" cy="880121"/>
          </a:xfrm>
        </p:spPr>
        <p:txBody>
          <a:bodyPr/>
          <a:lstStyle/>
          <a:p>
            <a:pPr lvl="0" algn="r" eaLnBrk="0" fontAlgn="base" hangingPunct="0"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главы Александровского АО </a:t>
            </a:r>
          </a:p>
          <a:p>
            <a:pPr lvl="0" algn="r" eaLnBrk="0" fontAlgn="base" hangingPunct="0"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Баги И.Ю.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55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altLang="ru-RU" sz="2800" b="1" kern="0" dirty="0" smtClean="0">
                <a:solidFill>
                  <a:srgbClr val="000066"/>
                </a:solidFill>
                <a:latin typeface="Georgia"/>
              </a:rPr>
              <a:t>3. Аварийное состояние школы </a:t>
            </a:r>
            <a:r>
              <a:rPr lang="ru-RU" altLang="ru-RU" sz="2800" b="1" kern="0" dirty="0" err="1" smtClean="0">
                <a:solidFill>
                  <a:srgbClr val="000066"/>
                </a:solidFill>
                <a:latin typeface="Georgia"/>
              </a:rPr>
              <a:t>Я.Шиваза</a:t>
            </a:r>
            <a:r>
              <a:rPr lang="ru-RU" altLang="ru-RU" sz="2400" b="1" kern="0" dirty="0">
                <a:solidFill>
                  <a:srgbClr val="000066"/>
                </a:solidFill>
                <a:latin typeface="Georgia"/>
              </a:rPr>
              <a:t/>
            </a:r>
            <a:br>
              <a:rPr lang="ru-RU" altLang="ru-RU" sz="2400" b="1" kern="0" dirty="0">
                <a:solidFill>
                  <a:srgbClr val="000066"/>
                </a:solidFill>
                <a:latin typeface="Georgia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2067" y="2385638"/>
            <a:ext cx="758836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    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подготовка проекта в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АРИС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«Капитальный ремонт СШ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им.Я.Шиваза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, замена кровли, дверных и оконных блоков» для включения в перечень объектов, финансируемых за счет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грантовых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средств.     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         </a:t>
            </a:r>
            <a:endParaRPr lang="ru-RU" kern="0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3187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487913"/>
          </a:xfrm>
        </p:spPr>
        <p:txBody>
          <a:bodyPr>
            <a:normAutofit/>
          </a:bodyPr>
          <a:lstStyle/>
          <a:p>
            <a:r>
              <a:rPr lang="ru-RU" altLang="ru-RU" sz="2800" b="1" kern="0" dirty="0" smtClean="0">
                <a:solidFill>
                  <a:srgbClr val="000066"/>
                </a:solidFill>
                <a:latin typeface="Georgia"/>
              </a:rPr>
              <a:t>4. Ремонт дорог</a:t>
            </a:r>
            <a:r>
              <a:rPr lang="ru-RU" altLang="ru-RU" sz="2800" b="1" kern="0" dirty="0">
                <a:solidFill>
                  <a:srgbClr val="000066"/>
                </a:solidFill>
                <a:latin typeface="Georgia"/>
              </a:rPr>
              <a:t/>
            </a:r>
            <a:br>
              <a:rPr lang="ru-RU" altLang="ru-RU" sz="2800" b="1" kern="0" dirty="0">
                <a:solidFill>
                  <a:srgbClr val="000066"/>
                </a:solidFill>
                <a:latin typeface="Georgia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16832"/>
            <a:ext cx="7408333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    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отремонтированы улицы в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     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с.Беш-Корук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         </a:t>
            </a:r>
            <a:endParaRPr lang="ru-RU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67283"/>
              </p:ext>
            </p:extLst>
          </p:nvPr>
        </p:nvGraphicFramePr>
        <p:xfrm>
          <a:off x="569353" y="4293096"/>
          <a:ext cx="8128744" cy="1746942"/>
        </p:xfrm>
        <a:graphic>
          <a:graphicData uri="http://schemas.openxmlformats.org/drawingml/2006/table">
            <a:tbl>
              <a:tblPr firstRow="1" firstCol="1" bandRow="1"/>
              <a:tblGrid>
                <a:gridCol w="880499">
                  <a:extLst>
                    <a:ext uri="{9D8B030D-6E8A-4147-A177-3AD203B41FA5}">
                      <a16:colId xmlns:a16="http://schemas.microsoft.com/office/drawing/2014/main" xmlns="" val="3778594871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1798558760"/>
                    </a:ext>
                  </a:extLst>
                </a:gridCol>
                <a:gridCol w="1037044">
                  <a:extLst>
                    <a:ext uri="{9D8B030D-6E8A-4147-A177-3AD203B41FA5}">
                      <a16:colId xmlns:a16="http://schemas.microsoft.com/office/drawing/2014/main" xmlns="" val="3357663054"/>
                    </a:ext>
                  </a:extLst>
                </a:gridCol>
                <a:gridCol w="1111118">
                  <a:extLst>
                    <a:ext uri="{9D8B030D-6E8A-4147-A177-3AD203B41FA5}">
                      <a16:colId xmlns:a16="http://schemas.microsoft.com/office/drawing/2014/main" xmlns="" val="1807387026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115012059"/>
                    </a:ext>
                  </a:extLst>
                </a:gridCol>
                <a:gridCol w="1259267">
                  <a:extLst>
                    <a:ext uri="{9D8B030D-6E8A-4147-A177-3AD203B41FA5}">
                      <a16:colId xmlns:a16="http://schemas.microsoft.com/office/drawing/2014/main" xmlns="" val="381277104"/>
                    </a:ext>
                  </a:extLst>
                </a:gridCol>
                <a:gridCol w="1914880">
                  <a:extLst>
                    <a:ext uri="{9D8B030D-6E8A-4147-A177-3AD203B41FA5}">
                      <a16:colId xmlns:a16="http://schemas.microsoft.com/office/drawing/2014/main" xmlns="" val="1476510142"/>
                    </a:ext>
                  </a:extLst>
                </a:gridCol>
              </a:tblGrid>
              <a:tr h="6480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6901161"/>
                  </a:ext>
                </a:extLst>
              </a:tr>
              <a:tr h="45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2929034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Жители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села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инф. стендах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0828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48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altLang="ru-RU" sz="2800" b="1" kern="0" dirty="0" smtClean="0">
                <a:solidFill>
                  <a:srgbClr val="000066"/>
                </a:solidFill>
                <a:latin typeface="Georgia"/>
              </a:rPr>
              <a:t>5. Уличное освещение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116" y="3429000"/>
            <a:ext cx="812874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    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проведено уличное освещение  </a:t>
            </a:r>
            <a:r>
              <a:rPr lang="ru-RU" sz="2400" kern="0" dirty="0">
                <a:solidFill>
                  <a:srgbClr val="000000"/>
                </a:solidFill>
                <a:latin typeface="Georgia"/>
              </a:rPr>
              <a:t>в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                         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с.Беш-Корук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,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Крупское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, Александровка       </a:t>
            </a:r>
            <a:endParaRPr lang="ru-RU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05106"/>
              </p:ext>
            </p:extLst>
          </p:nvPr>
        </p:nvGraphicFramePr>
        <p:xfrm>
          <a:off x="493115" y="4725144"/>
          <a:ext cx="8128744" cy="1746942"/>
        </p:xfrm>
        <a:graphic>
          <a:graphicData uri="http://schemas.openxmlformats.org/drawingml/2006/table">
            <a:tbl>
              <a:tblPr firstRow="1" firstCol="1" bandRow="1"/>
              <a:tblGrid>
                <a:gridCol w="880499">
                  <a:extLst>
                    <a:ext uri="{9D8B030D-6E8A-4147-A177-3AD203B41FA5}">
                      <a16:colId xmlns:a16="http://schemas.microsoft.com/office/drawing/2014/main" xmlns="" val="3841165615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1552146845"/>
                    </a:ext>
                  </a:extLst>
                </a:gridCol>
                <a:gridCol w="1037044">
                  <a:extLst>
                    <a:ext uri="{9D8B030D-6E8A-4147-A177-3AD203B41FA5}">
                      <a16:colId xmlns:a16="http://schemas.microsoft.com/office/drawing/2014/main" xmlns="" val="271530557"/>
                    </a:ext>
                  </a:extLst>
                </a:gridCol>
                <a:gridCol w="1111118">
                  <a:extLst>
                    <a:ext uri="{9D8B030D-6E8A-4147-A177-3AD203B41FA5}">
                      <a16:colId xmlns:a16="http://schemas.microsoft.com/office/drawing/2014/main" xmlns="" val="4154353756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3257394702"/>
                    </a:ext>
                  </a:extLst>
                </a:gridCol>
                <a:gridCol w="1259267">
                  <a:extLst>
                    <a:ext uri="{9D8B030D-6E8A-4147-A177-3AD203B41FA5}">
                      <a16:colId xmlns:a16="http://schemas.microsoft.com/office/drawing/2014/main" xmlns="" val="296349627"/>
                    </a:ext>
                  </a:extLst>
                </a:gridCol>
                <a:gridCol w="1914880">
                  <a:extLst>
                    <a:ext uri="{9D8B030D-6E8A-4147-A177-3AD203B41FA5}">
                      <a16:colId xmlns:a16="http://schemas.microsoft.com/office/drawing/2014/main" xmlns="" val="3318164634"/>
                    </a:ext>
                  </a:extLst>
                </a:gridCol>
              </a:tblGrid>
              <a:tr h="6480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7934630"/>
                  </a:ext>
                </a:extLst>
              </a:tr>
              <a:tr h="45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1755133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500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Жители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села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инф. стендах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7852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" y="1196751"/>
            <a:ext cx="8041743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kern="0" dirty="0">
                <a:solidFill>
                  <a:srgbClr val="000066"/>
                </a:solidFill>
                <a:latin typeface="Georgia"/>
              </a:rPr>
              <a:t>6</a:t>
            </a:r>
            <a:r>
              <a:rPr lang="ru-RU" altLang="ru-RU" sz="2800" b="1" kern="0" dirty="0" smtClean="0">
                <a:solidFill>
                  <a:srgbClr val="000066"/>
                </a:solidFill>
                <a:latin typeface="Georgia"/>
              </a:rPr>
              <a:t>. Мусор (ТБО)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8261" y="1988840"/>
            <a:ext cx="7408333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   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упорядочена работа по вывозу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     мусора.   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                                </a:t>
            </a:r>
            <a:endParaRPr lang="ru-RU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60741"/>
              </p:ext>
            </p:extLst>
          </p:nvPr>
        </p:nvGraphicFramePr>
        <p:xfrm>
          <a:off x="552585" y="4005064"/>
          <a:ext cx="8128744" cy="2027358"/>
        </p:xfrm>
        <a:graphic>
          <a:graphicData uri="http://schemas.openxmlformats.org/drawingml/2006/table">
            <a:tbl>
              <a:tblPr firstRow="1" firstCol="1" bandRow="1"/>
              <a:tblGrid>
                <a:gridCol w="880499">
                  <a:extLst>
                    <a:ext uri="{9D8B030D-6E8A-4147-A177-3AD203B41FA5}">
                      <a16:colId xmlns:a16="http://schemas.microsoft.com/office/drawing/2014/main" xmlns="" val="360602245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2151214741"/>
                    </a:ext>
                  </a:extLst>
                </a:gridCol>
                <a:gridCol w="1037044">
                  <a:extLst>
                    <a:ext uri="{9D8B030D-6E8A-4147-A177-3AD203B41FA5}">
                      <a16:colId xmlns:a16="http://schemas.microsoft.com/office/drawing/2014/main" xmlns="" val="2989505387"/>
                    </a:ext>
                  </a:extLst>
                </a:gridCol>
                <a:gridCol w="1111118">
                  <a:extLst>
                    <a:ext uri="{9D8B030D-6E8A-4147-A177-3AD203B41FA5}">
                      <a16:colId xmlns:a16="http://schemas.microsoft.com/office/drawing/2014/main" xmlns="" val="421576169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1667527119"/>
                    </a:ext>
                  </a:extLst>
                </a:gridCol>
                <a:gridCol w="1259267">
                  <a:extLst>
                    <a:ext uri="{9D8B030D-6E8A-4147-A177-3AD203B41FA5}">
                      <a16:colId xmlns:a16="http://schemas.microsoft.com/office/drawing/2014/main" xmlns="" val="2332695372"/>
                    </a:ext>
                  </a:extLst>
                </a:gridCol>
                <a:gridCol w="1914880">
                  <a:extLst>
                    <a:ext uri="{9D8B030D-6E8A-4147-A177-3AD203B41FA5}">
                      <a16:colId xmlns:a16="http://schemas.microsoft.com/office/drawing/2014/main" xmlns="" val="1906040233"/>
                    </a:ext>
                  </a:extLst>
                </a:gridCol>
              </a:tblGrid>
              <a:tr h="6480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6378281"/>
                  </a:ext>
                </a:extLst>
              </a:tr>
              <a:tr h="45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2172629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368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МП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«Александровка»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инф. стендах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197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47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2718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altLang="ru-RU" sz="2800" b="1" kern="0" dirty="0" smtClean="0">
                <a:solidFill>
                  <a:srgbClr val="000066"/>
                </a:solidFill>
                <a:latin typeface="Georgia"/>
              </a:rPr>
              <a:t>7. Нет условий в дошкольном образовании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57" y="3501008"/>
            <a:ext cx="812874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:   устройство детской игровой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  площадки в детском саде «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Келечек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»</a:t>
            </a:r>
            <a:endParaRPr lang="ru-RU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02847"/>
              </p:ext>
            </p:extLst>
          </p:nvPr>
        </p:nvGraphicFramePr>
        <p:xfrm>
          <a:off x="558056" y="4653136"/>
          <a:ext cx="8128744" cy="2027358"/>
        </p:xfrm>
        <a:graphic>
          <a:graphicData uri="http://schemas.openxmlformats.org/drawingml/2006/table">
            <a:tbl>
              <a:tblPr firstRow="1" firstCol="1" bandRow="1"/>
              <a:tblGrid>
                <a:gridCol w="880499">
                  <a:extLst>
                    <a:ext uri="{9D8B030D-6E8A-4147-A177-3AD203B41FA5}">
                      <a16:colId xmlns:a16="http://schemas.microsoft.com/office/drawing/2014/main" xmlns="" val="4074930590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3542907903"/>
                    </a:ext>
                  </a:extLst>
                </a:gridCol>
                <a:gridCol w="1037044">
                  <a:extLst>
                    <a:ext uri="{9D8B030D-6E8A-4147-A177-3AD203B41FA5}">
                      <a16:colId xmlns:a16="http://schemas.microsoft.com/office/drawing/2014/main" xmlns="" val="1826016207"/>
                    </a:ext>
                  </a:extLst>
                </a:gridCol>
                <a:gridCol w="1111118">
                  <a:extLst>
                    <a:ext uri="{9D8B030D-6E8A-4147-A177-3AD203B41FA5}">
                      <a16:colId xmlns:a16="http://schemas.microsoft.com/office/drawing/2014/main" xmlns="" val="528507005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1215004796"/>
                    </a:ext>
                  </a:extLst>
                </a:gridCol>
                <a:gridCol w="1259267">
                  <a:extLst>
                    <a:ext uri="{9D8B030D-6E8A-4147-A177-3AD203B41FA5}">
                      <a16:colId xmlns:a16="http://schemas.microsoft.com/office/drawing/2014/main" xmlns="" val="1729429352"/>
                    </a:ext>
                  </a:extLst>
                </a:gridCol>
                <a:gridCol w="1914880">
                  <a:extLst>
                    <a:ext uri="{9D8B030D-6E8A-4147-A177-3AD203B41FA5}">
                      <a16:colId xmlns:a16="http://schemas.microsoft.com/office/drawing/2014/main" xmlns="" val="1047709993"/>
                    </a:ext>
                  </a:extLst>
                </a:gridCol>
              </a:tblGrid>
              <a:tr h="6480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7960851"/>
                  </a:ext>
                </a:extLst>
              </a:tr>
              <a:tr h="45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2951867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479 900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Ремстрй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Групп»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инф. стендах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670793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6" y="1268760"/>
            <a:ext cx="3941936" cy="19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1"/>
            <a:ext cx="3898776" cy="19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7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332656"/>
            <a:ext cx="8229600" cy="648072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ru-RU" altLang="ru-RU" sz="2400" b="1" kern="0" dirty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8</a:t>
            </a:r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. Отсутствие мини-футбольного поля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867" y="3861048"/>
            <a:ext cx="812516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: строительство мини-футбольного 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поля 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с.Беш-Корук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1001"/>
              </p:ext>
            </p:extLst>
          </p:nvPr>
        </p:nvGraphicFramePr>
        <p:xfrm>
          <a:off x="593399" y="4941168"/>
          <a:ext cx="8128744" cy="1746942"/>
        </p:xfrm>
        <a:graphic>
          <a:graphicData uri="http://schemas.openxmlformats.org/drawingml/2006/table">
            <a:tbl>
              <a:tblPr firstRow="1" firstCol="1" bandRow="1"/>
              <a:tblGrid>
                <a:gridCol w="880499">
                  <a:extLst>
                    <a:ext uri="{9D8B030D-6E8A-4147-A177-3AD203B41FA5}">
                      <a16:colId xmlns:a16="http://schemas.microsoft.com/office/drawing/2014/main" xmlns="" val="4228815134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600446852"/>
                    </a:ext>
                  </a:extLst>
                </a:gridCol>
                <a:gridCol w="1037044">
                  <a:extLst>
                    <a:ext uri="{9D8B030D-6E8A-4147-A177-3AD203B41FA5}">
                      <a16:colId xmlns:a16="http://schemas.microsoft.com/office/drawing/2014/main" xmlns="" val="1819766874"/>
                    </a:ext>
                  </a:extLst>
                </a:gridCol>
                <a:gridCol w="1111118">
                  <a:extLst>
                    <a:ext uri="{9D8B030D-6E8A-4147-A177-3AD203B41FA5}">
                      <a16:colId xmlns:a16="http://schemas.microsoft.com/office/drawing/2014/main" xmlns="" val="2267077704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3777155187"/>
                    </a:ext>
                  </a:extLst>
                </a:gridCol>
                <a:gridCol w="1259267">
                  <a:extLst>
                    <a:ext uri="{9D8B030D-6E8A-4147-A177-3AD203B41FA5}">
                      <a16:colId xmlns:a16="http://schemas.microsoft.com/office/drawing/2014/main" xmlns="" val="1580504782"/>
                    </a:ext>
                  </a:extLst>
                </a:gridCol>
                <a:gridCol w="1914880">
                  <a:extLst>
                    <a:ext uri="{9D8B030D-6E8A-4147-A177-3AD203B41FA5}">
                      <a16:colId xmlns:a16="http://schemas.microsoft.com/office/drawing/2014/main" xmlns="" val="3381681591"/>
                    </a:ext>
                  </a:extLst>
                </a:gridCol>
              </a:tblGrid>
              <a:tr h="6480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6783170"/>
                  </a:ext>
                </a:extLst>
              </a:tr>
              <a:tr h="45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4562453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846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1604831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«Шер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Курулуш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инф. стендах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569109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83" y="1155985"/>
            <a:ext cx="3888432" cy="22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2" y="1155985"/>
            <a:ext cx="4110567" cy="22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0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</a:rPr>
              <a:t>9. </a:t>
            </a:r>
            <a:r>
              <a:rPr lang="ru-RU" altLang="ru-RU" sz="2400" b="1" kern="0" dirty="0">
                <a:solidFill>
                  <a:srgbClr val="000066"/>
                </a:solidFill>
                <a:latin typeface="Georgia"/>
              </a:rPr>
              <a:t>Отсутствие </a:t>
            </a:r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</a:rPr>
              <a:t>дошкольного образования в </a:t>
            </a:r>
            <a:r>
              <a:rPr lang="ru-RU" altLang="ru-RU" sz="2400" b="1" kern="0" dirty="0" err="1" smtClean="0">
                <a:solidFill>
                  <a:srgbClr val="000066"/>
                </a:solidFill>
                <a:latin typeface="Georgia"/>
              </a:rPr>
              <a:t>с.Александровка</a:t>
            </a:r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</a:rPr>
              <a:t>, </a:t>
            </a:r>
            <a:r>
              <a:rPr lang="ru-RU" altLang="ru-RU" sz="2400" b="1" kern="0" dirty="0" err="1" smtClean="0">
                <a:solidFill>
                  <a:srgbClr val="000066"/>
                </a:solidFill>
                <a:latin typeface="Georgia"/>
              </a:rPr>
              <a:t>с.Крупское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948" y="1980303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: строительство детского сада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с.Александровка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– вопрос рассматривается завершить строительство за счет средств Республиканского бюджета по капитальному строительству через УКС по Чуйской области.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962673"/>
            <a:ext cx="814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  <a:ea typeface="+mj-ea"/>
                <a:cs typeface="+mj-cs"/>
              </a:rPr>
              <a:t>10. </a:t>
            </a:r>
            <a:r>
              <a:rPr lang="ru-RU" altLang="ru-RU" sz="2400" b="1" kern="0" dirty="0">
                <a:solidFill>
                  <a:srgbClr val="000066"/>
                </a:solidFill>
                <a:latin typeface="Georgia"/>
                <a:ea typeface="+mj-ea"/>
                <a:cs typeface="+mj-cs"/>
              </a:rPr>
              <a:t>Отсутствие </a:t>
            </a:r>
            <a:r>
              <a:rPr lang="ru-RU" altLang="ru-RU" sz="2400" b="1" kern="0" dirty="0" err="1" smtClean="0">
                <a:solidFill>
                  <a:srgbClr val="000066"/>
                </a:solidFill>
                <a:latin typeface="Georgia"/>
                <a:ea typeface="+mj-ea"/>
                <a:cs typeface="+mj-cs"/>
              </a:rPr>
              <a:t>ФАПа</a:t>
            </a:r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  <a:ea typeface="+mj-ea"/>
                <a:cs typeface="+mj-cs"/>
              </a:rPr>
              <a:t> </a:t>
            </a:r>
            <a:r>
              <a:rPr lang="ru-RU" altLang="ru-RU" sz="2400" b="1" kern="0" dirty="0" err="1" smtClean="0">
                <a:solidFill>
                  <a:srgbClr val="000066"/>
                </a:solidFill>
                <a:latin typeface="Georgia"/>
                <a:ea typeface="+mj-ea"/>
                <a:cs typeface="+mj-cs"/>
              </a:rPr>
              <a:t>с.Беш-Корук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9948" y="4773633"/>
            <a:ext cx="8111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:  строительство ФАП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– направлена заявка в арабский фонд.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7929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11</a:t>
            </a:r>
            <a:r>
              <a:rPr lang="ru-RU" altLang="ru-RU" sz="2400" b="1" kern="0" dirty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.	Нет условий для получения среднего образования в средних школах а/а</a:t>
            </a:r>
            <a:br>
              <a:rPr lang="ru-RU" altLang="ru-RU" sz="2400" b="1" kern="0" dirty="0">
                <a:solidFill>
                  <a:srgbClr val="000066"/>
                </a:solidFill>
                <a:latin typeface="Georg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933056"/>
            <a:ext cx="83632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:  установка нового отопительного котла в 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СШ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им.А.Исмаева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03423"/>
              </p:ext>
            </p:extLst>
          </p:nvPr>
        </p:nvGraphicFramePr>
        <p:xfrm>
          <a:off x="558056" y="4941168"/>
          <a:ext cx="8128744" cy="1732697"/>
        </p:xfrm>
        <a:graphic>
          <a:graphicData uri="http://schemas.openxmlformats.org/drawingml/2006/table">
            <a:tbl>
              <a:tblPr firstRow="1" firstCol="1" bandRow="1"/>
              <a:tblGrid>
                <a:gridCol w="880499">
                  <a:extLst>
                    <a:ext uri="{9D8B030D-6E8A-4147-A177-3AD203B41FA5}">
                      <a16:colId xmlns:a16="http://schemas.microsoft.com/office/drawing/2014/main" xmlns="" val="1528389906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1698583095"/>
                    </a:ext>
                  </a:extLst>
                </a:gridCol>
                <a:gridCol w="1037044">
                  <a:extLst>
                    <a:ext uri="{9D8B030D-6E8A-4147-A177-3AD203B41FA5}">
                      <a16:colId xmlns:a16="http://schemas.microsoft.com/office/drawing/2014/main" xmlns="" val="752572749"/>
                    </a:ext>
                  </a:extLst>
                </a:gridCol>
                <a:gridCol w="1111118">
                  <a:extLst>
                    <a:ext uri="{9D8B030D-6E8A-4147-A177-3AD203B41FA5}">
                      <a16:colId xmlns:a16="http://schemas.microsoft.com/office/drawing/2014/main" xmlns="" val="911338975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4247568092"/>
                    </a:ext>
                  </a:extLst>
                </a:gridCol>
                <a:gridCol w="1259267">
                  <a:extLst>
                    <a:ext uri="{9D8B030D-6E8A-4147-A177-3AD203B41FA5}">
                      <a16:colId xmlns:a16="http://schemas.microsoft.com/office/drawing/2014/main" xmlns="" val="34637642"/>
                    </a:ext>
                  </a:extLst>
                </a:gridCol>
                <a:gridCol w="1914880">
                  <a:extLst>
                    <a:ext uri="{9D8B030D-6E8A-4147-A177-3AD203B41FA5}">
                      <a16:colId xmlns:a16="http://schemas.microsoft.com/office/drawing/2014/main" xmlns="" val="3309126652"/>
                    </a:ext>
                  </a:extLst>
                </a:gridCol>
              </a:tblGrid>
              <a:tr h="6480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074545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1814929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670 000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«Би </a:t>
                      </a:r>
                      <a:r>
                        <a:rPr lang="ru-RU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Тэсла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инф. стендах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60243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960440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6" y="1196752"/>
            <a:ext cx="416830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altLang="ru-RU" sz="2200" b="1" kern="0" dirty="0">
                <a:solidFill>
                  <a:srgbClr val="000066"/>
                </a:solidFill>
                <a:latin typeface="Georgia"/>
              </a:rPr>
              <a:t>11.	Нет условий для получения среднего образования в средних школах а/а</a:t>
            </a:r>
            <a:br>
              <a:rPr lang="ru-RU" altLang="ru-RU" sz="2200" b="1" kern="0" dirty="0">
                <a:solidFill>
                  <a:srgbClr val="000066"/>
                </a:solidFill>
                <a:latin typeface="Georgia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301" y="4170276"/>
            <a:ext cx="8065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ремонт в спортзале Октябрьской СШ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81685"/>
              </p:ext>
            </p:extLst>
          </p:nvPr>
        </p:nvGraphicFramePr>
        <p:xfrm>
          <a:off x="621015" y="5229200"/>
          <a:ext cx="7901970" cy="1419606"/>
        </p:xfrm>
        <a:graphic>
          <a:graphicData uri="http://schemas.openxmlformats.org/drawingml/2006/table">
            <a:tbl>
              <a:tblPr firstRow="1" firstCol="1" bandRow="1"/>
              <a:tblGrid>
                <a:gridCol w="855935">
                  <a:extLst>
                    <a:ext uri="{9D8B030D-6E8A-4147-A177-3AD203B41FA5}">
                      <a16:colId xmlns:a16="http://schemas.microsoft.com/office/drawing/2014/main" xmlns="" val="22018829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8531569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849819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48757903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80983708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783451215"/>
                    </a:ext>
                  </a:extLst>
                </a:gridCol>
                <a:gridCol w="1861459">
                  <a:extLst>
                    <a:ext uri="{9D8B030D-6E8A-4147-A177-3AD203B41FA5}">
                      <a16:colId xmlns:a16="http://schemas.microsoft.com/office/drawing/2014/main" xmlns="" val="157275889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586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032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580 000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Имран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Али»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инф.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стенд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601559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16424" cy="2376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5" y="1196753"/>
            <a:ext cx="401309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2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249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kern="0" dirty="0">
                <a:solidFill>
                  <a:srgbClr val="000066"/>
                </a:solidFill>
                <a:latin typeface="Georgia"/>
                <a:ea typeface="+mj-ea"/>
                <a:cs typeface="+mj-cs"/>
              </a:rPr>
              <a:t>11.	Нет условий для получения среднего образования в средних школах а/а</a:t>
            </a:r>
            <a:br>
              <a:rPr lang="ru-RU" altLang="ru-RU" sz="2200" b="1" kern="0" dirty="0">
                <a:solidFill>
                  <a:srgbClr val="000066"/>
                </a:solidFill>
                <a:latin typeface="Georgia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282" y="408845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Строительство спортзала в СШ 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им.А.Исмаева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19109"/>
              </p:ext>
            </p:extLst>
          </p:nvPr>
        </p:nvGraphicFramePr>
        <p:xfrm>
          <a:off x="693023" y="5033082"/>
          <a:ext cx="7901970" cy="1174242"/>
        </p:xfrm>
        <a:graphic>
          <a:graphicData uri="http://schemas.openxmlformats.org/drawingml/2006/table">
            <a:tbl>
              <a:tblPr firstRow="1" firstCol="1" bandRow="1"/>
              <a:tblGrid>
                <a:gridCol w="855935">
                  <a:extLst>
                    <a:ext uri="{9D8B030D-6E8A-4147-A177-3AD203B41FA5}">
                      <a16:colId xmlns:a16="http://schemas.microsoft.com/office/drawing/2014/main" xmlns="" val="352228119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6851255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99203833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817633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7035387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420407446"/>
                    </a:ext>
                  </a:extLst>
                </a:gridCol>
                <a:gridCol w="1861459">
                  <a:extLst>
                    <a:ext uri="{9D8B030D-6E8A-4147-A177-3AD203B41FA5}">
                      <a16:colId xmlns:a16="http://schemas.microsoft.com/office/drawing/2014/main" xmlns="" val="15786194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0316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0355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млн.с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«Арал»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инф.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стенд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294884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59903"/>
            <a:ext cx="3672408" cy="25392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9903"/>
            <a:ext cx="4104456" cy="25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3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i="1" u="sng" dirty="0">
                <a:latin typeface="Times New Roman" pitchFamily="18" charset="0"/>
                <a:cs typeface="Times New Roman" pitchFamily="18" charset="0"/>
              </a:rPr>
              <a:t>Краткое описание ПСД – постановление </a:t>
            </a:r>
            <a:r>
              <a:rPr lang="ru-RU" altLang="ru-RU" i="1" u="sng" dirty="0" err="1">
                <a:latin typeface="Times New Roman" pitchFamily="18" charset="0"/>
                <a:cs typeface="Times New Roman" pitchFamily="18" charset="0"/>
              </a:rPr>
              <a:t>айылного</a:t>
            </a:r>
            <a:r>
              <a:rPr lang="ru-RU" alt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i="1" u="sng" dirty="0" err="1">
                <a:latin typeface="Times New Roman" pitchFamily="18" charset="0"/>
                <a:cs typeface="Times New Roman" pitchFamily="18" charset="0"/>
              </a:rPr>
              <a:t>Кенеша</a:t>
            </a:r>
            <a:r>
              <a:rPr lang="ru-RU" altLang="ru-RU" i="1" u="sng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altLang="ru-RU" i="1" u="sng" dirty="0" smtClean="0">
                <a:latin typeface="Times New Roman" pitchFamily="18" charset="0"/>
                <a:cs typeface="Times New Roman" pitchFamily="18" charset="0"/>
              </a:rPr>
              <a:t>созыва №50 от 19.01.2018 года</a:t>
            </a:r>
            <a:endParaRPr lang="ru-RU" altLang="ru-RU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u-RU" altLang="ru-RU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i="1" u="sng" dirty="0">
                <a:latin typeface="Times New Roman" pitchFamily="18" charset="0"/>
                <a:cs typeface="Times New Roman" pitchFamily="18" charset="0"/>
              </a:rPr>
              <a:t>разработан и утвержден </a:t>
            </a:r>
            <a:r>
              <a:rPr lang="ru-RU" altLang="ru-RU" i="1" u="sng" dirty="0" smtClean="0">
                <a:latin typeface="Times New Roman" pitchFamily="18" charset="0"/>
                <a:cs typeface="Times New Roman" pitchFamily="18" charset="0"/>
              </a:rPr>
              <a:t>19.01.2018 года  </a:t>
            </a:r>
            <a:endParaRPr lang="ru-RU" altLang="ru-RU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altLang="ru-RU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i="1" u="sng" dirty="0">
                <a:latin typeface="Times New Roman" pitchFamily="18" charset="0"/>
                <a:cs typeface="Times New Roman" pitchFamily="18" charset="0"/>
              </a:rPr>
              <a:t>направления текущего года (если это ПСЭР)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713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altLang="ru-RU" sz="2200" b="1" kern="0" dirty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11.	Нет условий для получения среднего образования в средних школах </a:t>
            </a:r>
            <a:r>
              <a:rPr lang="ru-RU" altLang="ru-RU" sz="2200" b="1" kern="0" dirty="0" smtClean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а/а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933056"/>
            <a:ext cx="83632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ремонт столовой в  </a:t>
            </a:r>
            <a:r>
              <a:rPr lang="ru-RU" sz="2400" kern="0" dirty="0">
                <a:solidFill>
                  <a:srgbClr val="000000"/>
                </a:solidFill>
                <a:latin typeface="Georgia"/>
              </a:rPr>
              <a:t>СШ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им.А.Исмаева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, 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 приобретение оборудования для столовой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5618"/>
              </p:ext>
            </p:extLst>
          </p:nvPr>
        </p:nvGraphicFramePr>
        <p:xfrm>
          <a:off x="621015" y="5033559"/>
          <a:ext cx="7901970" cy="1664970"/>
        </p:xfrm>
        <a:graphic>
          <a:graphicData uri="http://schemas.openxmlformats.org/drawingml/2006/table">
            <a:tbl>
              <a:tblPr firstRow="1" firstCol="1" bandRow="1"/>
              <a:tblGrid>
                <a:gridCol w="855935">
                  <a:extLst>
                    <a:ext uri="{9D8B030D-6E8A-4147-A177-3AD203B41FA5}">
                      <a16:colId xmlns:a16="http://schemas.microsoft.com/office/drawing/2014/main" xmlns="" val="6560607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35700867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7081779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56858003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04354662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547187701"/>
                    </a:ext>
                  </a:extLst>
                </a:gridCol>
                <a:gridCol w="1861459">
                  <a:extLst>
                    <a:ext uri="{9D8B030D-6E8A-4147-A177-3AD203B41FA5}">
                      <a16:colId xmlns:a16="http://schemas.microsoft.com/office/drawing/2014/main" xmlns="" val="163320955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803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9545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Электротехстрой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инф.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стенд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396581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17136"/>
            <a:ext cx="4114800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7136"/>
            <a:ext cx="4186808" cy="25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kern="0" dirty="0">
                <a:solidFill>
                  <a:srgbClr val="000066"/>
                </a:solidFill>
                <a:latin typeface="Georgia"/>
                <a:ea typeface="+mj-ea"/>
                <a:cs typeface="+mj-cs"/>
              </a:rPr>
              <a:t>11.	Нет условий для получения среднего образования в средних школах а/а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4408" y="1779144"/>
            <a:ext cx="3799715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</a:t>
            </a:r>
            <a:endParaRPr lang="ru-RU" sz="2400" kern="0" dirty="0" smtClean="0">
              <a:solidFill>
                <a:srgbClr val="000000"/>
              </a:solidFill>
              <a:latin typeface="Georgia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обеспечение  средней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школы </a:t>
            </a:r>
            <a:r>
              <a:rPr lang="ru-RU" sz="2400" kern="0" dirty="0" err="1" smtClean="0">
                <a:solidFill>
                  <a:srgbClr val="000000"/>
                </a:solidFill>
                <a:latin typeface="Georgia"/>
              </a:rPr>
              <a:t>им.А.Арбуду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компьютерной техникой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66890"/>
              </p:ext>
            </p:extLst>
          </p:nvPr>
        </p:nvGraphicFramePr>
        <p:xfrm>
          <a:off x="774486" y="4365104"/>
          <a:ext cx="7901970" cy="2085594"/>
        </p:xfrm>
        <a:graphic>
          <a:graphicData uri="http://schemas.openxmlformats.org/drawingml/2006/table">
            <a:tbl>
              <a:tblPr firstRow="1" firstCol="1" bandRow="1"/>
              <a:tblGrid>
                <a:gridCol w="855935">
                  <a:extLst>
                    <a:ext uri="{9D8B030D-6E8A-4147-A177-3AD203B41FA5}">
                      <a16:colId xmlns:a16="http://schemas.microsoft.com/office/drawing/2014/main" xmlns="" val="390148813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13887042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75423179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1628818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270212570"/>
                    </a:ext>
                  </a:extLst>
                </a:gridCol>
                <a:gridCol w="1429411">
                  <a:extLst>
                    <a:ext uri="{9D8B030D-6E8A-4147-A177-3AD203B41FA5}">
                      <a16:colId xmlns:a16="http://schemas.microsoft.com/office/drawing/2014/main" xmlns="" val="163297540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93331006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477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934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216 000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Фонд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миростроительства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4269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5139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2440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629123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6724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2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24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altLang="ru-RU" sz="2800" b="1" kern="0" dirty="0" smtClean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12. Нет </a:t>
            </a:r>
            <a:r>
              <a:rPr lang="ru-RU" altLang="ru-RU" sz="2800" b="1" kern="0" dirty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условий </a:t>
            </a:r>
            <a:r>
              <a:rPr lang="ru-RU" altLang="ru-RU" sz="2800" b="1" kern="0" dirty="0" smtClean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в Доме культуры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28800"/>
            <a:ext cx="83632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ремонт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кабинетов Дома культуры              и 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 приобретение мебели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18211"/>
              </p:ext>
            </p:extLst>
          </p:nvPr>
        </p:nvGraphicFramePr>
        <p:xfrm>
          <a:off x="621015" y="3501008"/>
          <a:ext cx="7901970" cy="1700022"/>
        </p:xfrm>
        <a:graphic>
          <a:graphicData uri="http://schemas.openxmlformats.org/drawingml/2006/table">
            <a:tbl>
              <a:tblPr firstRow="1" firstCol="1" bandRow="1"/>
              <a:tblGrid>
                <a:gridCol w="855935">
                  <a:extLst>
                    <a:ext uri="{9D8B030D-6E8A-4147-A177-3AD203B41FA5}">
                      <a16:colId xmlns:a16="http://schemas.microsoft.com/office/drawing/2014/main" xmlns="" val="223705931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8122890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49966608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59441169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97078342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721451614"/>
                    </a:ext>
                  </a:extLst>
                </a:gridCol>
                <a:gridCol w="1861459">
                  <a:extLst>
                    <a:ext uri="{9D8B030D-6E8A-4147-A177-3AD203B41FA5}">
                      <a16:colId xmlns:a16="http://schemas.microsoft.com/office/drawing/2014/main" xmlns="" val="268928935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6851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АРИС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983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900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«Би Тесла»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 стенд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82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3594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43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412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31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32350" y="260648"/>
            <a:ext cx="84597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	Нет условий для содержания скота на отгонных пастбищах.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</a:b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32349" y="3429000"/>
            <a:ext cx="84597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РЕЗУЛЬТАТ: 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проведена</a:t>
            </a:r>
            <a:r>
              <a:rPr kumimoji="0" lang="ru-RU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 питьевая вода с ледников  для </a:t>
            </a:r>
            <a:r>
              <a:rPr lang="ru-RU" sz="1800" kern="0" dirty="0" smtClean="0">
                <a:solidFill>
                  <a:srgbClr val="000000"/>
                </a:solidFill>
                <a:latin typeface="Georgia"/>
              </a:rPr>
              <a:t>ф</a:t>
            </a:r>
            <a:r>
              <a:rPr kumimoji="0" lang="ru-RU" sz="1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ермеров</a:t>
            </a:r>
            <a:r>
              <a:rPr kumimoji="0" lang="ru-RU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 и содержимого скота на расстоянии более 6 км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noProof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1800" kern="0" noProof="0" dirty="0" smtClean="0">
                <a:solidFill>
                  <a:srgbClr val="000000"/>
                </a:solidFill>
                <a:latin typeface="Georgia"/>
              </a:rPr>
              <a:t>                                 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89493"/>
              </p:ext>
            </p:extLst>
          </p:nvPr>
        </p:nvGraphicFramePr>
        <p:xfrm>
          <a:off x="722418" y="4851427"/>
          <a:ext cx="7901970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855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614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АРИС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175 800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462000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Имран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Али»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83" y="1059113"/>
            <a:ext cx="3924605" cy="2493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8" y="1059113"/>
            <a:ext cx="3867643" cy="24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7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260648"/>
            <a:ext cx="8229600" cy="858425"/>
          </a:xfrm>
        </p:spPr>
        <p:txBody>
          <a:bodyPr>
            <a:normAutofit/>
          </a:bodyPr>
          <a:lstStyle/>
          <a:p>
            <a:r>
              <a:rPr lang="ru-RU" altLang="ru-RU" sz="2400" b="1" kern="0" dirty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Нет условий для содержания </a:t>
            </a:r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пастбищ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9063" y="3717032"/>
            <a:ext cx="803140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приобретен экскаватор погрузчик  и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фронтальный погрузчик  </a:t>
            </a:r>
            <a:r>
              <a:rPr lang="ru-RU" kern="0" dirty="0" smtClean="0">
                <a:solidFill>
                  <a:srgbClr val="000000"/>
                </a:solidFill>
                <a:latin typeface="Georgia"/>
              </a:rPr>
              <a:t>         </a:t>
            </a:r>
            <a:endParaRPr lang="ru-RU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06523"/>
              </p:ext>
            </p:extLst>
          </p:nvPr>
        </p:nvGraphicFramePr>
        <p:xfrm>
          <a:off x="789063" y="4797152"/>
          <a:ext cx="7901970" cy="2085594"/>
        </p:xfrm>
        <a:graphic>
          <a:graphicData uri="http://schemas.openxmlformats.org/drawingml/2006/table">
            <a:tbl>
              <a:tblPr firstRow="1" firstCol="1" bandRow="1"/>
              <a:tblGrid>
                <a:gridCol w="855935">
                  <a:extLst>
                    <a:ext uri="{9D8B030D-6E8A-4147-A177-3AD203B41FA5}">
                      <a16:colId xmlns:a16="http://schemas.microsoft.com/office/drawing/2014/main" xmlns="" val="132905128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9601459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128814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5486271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93908752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681766470"/>
                    </a:ext>
                  </a:extLst>
                </a:gridCol>
                <a:gridCol w="1861459">
                  <a:extLst>
                    <a:ext uri="{9D8B030D-6E8A-4147-A177-3AD203B41FA5}">
                      <a16:colId xmlns:a16="http://schemas.microsoft.com/office/drawing/2014/main" xmlns="" val="353991101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9766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АРИС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819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675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Кыргыз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Тян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Банг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инф.стенд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2566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700 000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Кыргыз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Автомаш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инф.стенд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47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49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145328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64" y="1104296"/>
            <a:ext cx="3860948" cy="2597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4" y="1133850"/>
            <a:ext cx="4011910" cy="25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3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местным сообществом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362616"/>
              </p:ext>
            </p:extLst>
          </p:nvPr>
        </p:nvGraphicFramePr>
        <p:xfrm>
          <a:off x="683568" y="1700807"/>
          <a:ext cx="763284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6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4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обращений</a:t>
                      </a:r>
                      <a:endParaRPr lang="ru-RU" dirty="0"/>
                    </a:p>
                  </a:txBody>
                  <a:tcPr marL="83908" marR="8390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</a:p>
                    <a:p>
                      <a:endParaRPr lang="ru-RU" dirty="0"/>
                    </a:p>
                  </a:txBody>
                  <a:tcPr marL="83908" marR="8390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кол-во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 женщины:</a:t>
                      </a:r>
                      <a:endParaRPr lang="ru-RU" dirty="0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657">
                <a:tc>
                  <a:txBody>
                    <a:bodyPr/>
                    <a:lstStyle/>
                    <a:p>
                      <a:r>
                        <a:rPr lang="ru-RU" dirty="0" smtClean="0"/>
                        <a:t>Сходы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535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214</a:t>
                      </a:r>
                      <a:endParaRPr lang="ru-RU" dirty="0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657">
                <a:tc>
                  <a:txBody>
                    <a:bodyPr/>
                    <a:lstStyle/>
                    <a:p>
                      <a:r>
                        <a:rPr lang="ru-RU" dirty="0" smtClean="0"/>
                        <a:t>Сходы в селах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ОБС</a:t>
                      </a:r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657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r>
                        <a:rPr lang="ru-RU" baseline="0" dirty="0" smtClean="0"/>
                        <a:t> др.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915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поступившими обращениями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159232"/>
              </p:ext>
            </p:extLst>
          </p:nvPr>
        </p:nvGraphicFramePr>
        <p:xfrm>
          <a:off x="395537" y="2132855"/>
          <a:ext cx="7992886" cy="311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4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4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3815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обращений всего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электронное обращение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предложение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заявление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жалоба</a:t>
                      </a:r>
                      <a:endParaRPr lang="ru-RU" dirty="0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6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815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индивидуальное обращение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605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815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коллективное обращение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6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908" marR="83908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908" marR="839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720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 на 2019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0529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Включение отсроченных вопросов прошлого года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Дополнительных инвестиционных проектов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29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на 2020 год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(совместная работа с местным сообществом и партнерами)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7010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изучения потребности местного сообщества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Разработка, обсуждение и утверждение плана совместных действий/ПСЭР, и др.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ОБС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отчетного мероприятия перед населением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12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/>
        </p:nvSpPr>
        <p:spPr bwMode="auto">
          <a:xfrm>
            <a:off x="827584" y="1196752"/>
            <a:ext cx="7645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buFontTx/>
              <a:buNone/>
            </a:pPr>
            <a:r>
              <a:rPr lang="kk-KZ" alt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FontTx/>
              <a:buNone/>
            </a:pPr>
            <a:r>
              <a:rPr lang="kk-KZ" alt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Контакты АО: 03131 6-96-39</a:t>
            </a:r>
          </a:p>
          <a:p>
            <a:pPr algn="ctr">
              <a:buFontTx/>
              <a:buNone/>
            </a:pPr>
            <a:r>
              <a:rPr lang="kk-KZ" alt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alt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alt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О:</a:t>
            </a:r>
            <a:r>
              <a:rPr lang="en-US" alt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www.Aleksandrovka-aimak.kg</a:t>
            </a:r>
            <a:endParaRPr lang="kk-KZ" alt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4" descr="Картинки по запросу рисунок  аплодирую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6" y="4365104"/>
            <a:ext cx="3889375" cy="17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Всего было проведено 3 -  СИНС мероприятия, в каждом селе 1 СИНС мероприятие</a:t>
            </a:r>
          </a:p>
          <a:p>
            <a:r>
              <a:rPr lang="ru-RU" dirty="0" smtClean="0"/>
              <a:t>Количество участников 265человек, из них женщин 207 чел.</a:t>
            </a:r>
          </a:p>
          <a:p>
            <a:r>
              <a:rPr lang="ru-RU" dirty="0" smtClean="0"/>
              <a:t>За 2018 год поступило предложений по проблемам от граждан 45</a:t>
            </a:r>
          </a:p>
          <a:p>
            <a:r>
              <a:rPr lang="ru-RU" dirty="0" smtClean="0"/>
              <a:t>Всего было проведено сходов в разрезе сел а/а  6 на которых участвовало 745 человек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СОВМЕСТНОЕ ОПРЕДЕЛЕНИЕ ПРИОРИТЕТОВ ПРОВЕДЕНИЕ: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22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Создана РГ по разработке ПСД №105-р от 27 июля 2018 г. в количестве 8  человек</a:t>
            </a:r>
            <a:endParaRPr lang="ru-RU" altLang="ru-RU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Сход  на уровне а/а по </a:t>
            </a:r>
            <a:r>
              <a:rPr lang="ru-RU" altLang="ru-RU" dirty="0"/>
              <a:t>обсуждению </a:t>
            </a:r>
            <a:r>
              <a:rPr lang="ru-RU" altLang="ru-RU" dirty="0" smtClean="0"/>
              <a:t>ПСД был проведен 12 сентября 2018 г., кол участников 126 человек;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Местный бюджет а/а был рассмотрен и утвержден на сессии </a:t>
            </a:r>
            <a:r>
              <a:rPr lang="ru-RU" altLang="ru-RU" dirty="0" err="1" smtClean="0"/>
              <a:t>Кенеша</a:t>
            </a:r>
            <a:r>
              <a:rPr lang="ru-RU" altLang="ru-RU" dirty="0" smtClean="0"/>
              <a:t> по реализации ПСД постановление №50 от 19.01.2018г.  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СОВМЕСТНОЕ ПРИНЯТИЕ РЕШЕНИЙ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55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725144"/>
            <a:ext cx="7408333" cy="1545621"/>
          </a:xfrm>
        </p:spPr>
        <p:txBody>
          <a:bodyPr/>
          <a:lstStyle/>
          <a:p>
            <a:r>
              <a:rPr lang="ru-RU" altLang="ru-RU" dirty="0">
                <a:solidFill>
                  <a:srgbClr val="000000"/>
                </a:solidFill>
              </a:rPr>
              <a:t>участие ИГ; 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r>
              <a:rPr lang="ru-RU" altLang="ru-RU" dirty="0" smtClean="0">
                <a:solidFill>
                  <a:srgbClr val="000000"/>
                </a:solidFill>
              </a:rPr>
              <a:t>информирование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r>
              <a:rPr lang="ru-RU" altLang="ru-RU" dirty="0" smtClean="0">
                <a:solidFill>
                  <a:srgbClr val="000000"/>
                </a:solidFill>
              </a:rPr>
              <a:t>СМИО</a:t>
            </a:r>
            <a:endParaRPr lang="ru-RU" alt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000000"/>
                </a:solidFill>
              </a:rPr>
              <a:t>СОВМЕСТНАЯ РЕАЛИЗАЦИЯ:</a:t>
            </a:r>
            <a:endParaRPr lang="ru-RU" dirty="0"/>
          </a:p>
        </p:txBody>
      </p:sp>
      <p:pic>
        <p:nvPicPr>
          <p:cNvPr id="1028" name="Picture 4" descr="D:\ФОТО ПО АРИСУ\ФГ по роду деят Алекс\IMG_20180830_11355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672408" cy="28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 ПО АРИСУ\ФГ по роду деят Алекс\IMG_20180830_11353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61" y="1527127"/>
            <a:ext cx="3816424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0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1" cy="43924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1. Нет условий в ГСВ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2. Необеспеченность жителей чистой питьевой водой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3. Аварийное состояние школы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4. Ремонт дорог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5. Уличное освещение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6. Мусор (ТБО),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7. </a:t>
            </a: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Нет игровой площадки в детском саду «</a:t>
            </a:r>
            <a:r>
              <a:rPr lang="ru-RU" altLang="ru-RU" dirty="0" err="1" smtClean="0">
                <a:solidFill>
                  <a:prstClr val="black"/>
                </a:solidFill>
                <a:latin typeface="Calibri"/>
              </a:rPr>
              <a:t>Келечек</a:t>
            </a: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ru-RU" altLang="ru-RU" dirty="0">
                <a:solidFill>
                  <a:prstClr val="black"/>
                </a:solidFill>
                <a:latin typeface="Calibri"/>
              </a:rPr>
              <a:t>. </a:t>
            </a: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Отсутствие </a:t>
            </a:r>
            <a:r>
              <a:rPr lang="ru-RU" altLang="ru-RU" dirty="0">
                <a:solidFill>
                  <a:prstClr val="black"/>
                </a:solidFill>
                <a:latin typeface="Calibri"/>
              </a:rPr>
              <a:t>Мини футбольного </a:t>
            </a: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поля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9. Отсутствие детского сада в </a:t>
            </a:r>
            <a:r>
              <a:rPr lang="ru-RU" altLang="ru-RU" dirty="0" err="1" smtClean="0">
                <a:solidFill>
                  <a:prstClr val="black"/>
                </a:solidFill>
                <a:latin typeface="Calibri"/>
              </a:rPr>
              <a:t>с.Александровка</a:t>
            </a: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latin typeface="Calibri"/>
              </a:rPr>
              <a:t>с.Крупское</a:t>
            </a:r>
            <a:endParaRPr lang="ru-RU" altLang="ru-RU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10. </a:t>
            </a: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Отсутствие ФАП </a:t>
            </a:r>
            <a:r>
              <a:rPr lang="ru-RU" altLang="ru-RU" dirty="0" err="1" smtClean="0">
                <a:solidFill>
                  <a:prstClr val="black"/>
                </a:solidFill>
                <a:latin typeface="Calibri"/>
              </a:rPr>
              <a:t>с.Беш-Корук</a:t>
            </a:r>
            <a:endParaRPr lang="ru-RU" altLang="ru-RU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11. Нет условий для получения образования в средних школах </a:t>
            </a:r>
            <a:r>
              <a:rPr lang="ru-RU" altLang="ru-RU" dirty="0" err="1" smtClean="0">
                <a:solidFill>
                  <a:prstClr val="black"/>
                </a:solidFill>
                <a:latin typeface="Calibri"/>
              </a:rPr>
              <a:t>айылного</a:t>
            </a: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 аймака.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12. Нет условий в Доме культуры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Calibri"/>
              </a:rPr>
              <a:t>13. Нет условий для содержания скота на отгонных пастбищах</a:t>
            </a:r>
            <a:endParaRPr lang="ru-RU" altLang="ru-RU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506496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приоритетных вопросов включенных в ПСД по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Александровскому АА 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2017-2018 гг.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7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Картинки по запросу человечки результ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3429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916790" y="404663"/>
            <a:ext cx="755173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Результаты достигнутые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в ходе реализации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ПСД</a:t>
            </a:r>
          </a:p>
        </p:txBody>
      </p:sp>
    </p:spTree>
    <p:extLst>
      <p:ext uri="{BB962C8B-B14F-4D97-AF65-F5344CB8AC3E}">
        <p14:creationId xmlns:p14="http://schemas.microsoft.com/office/powerpoint/2010/main" val="30535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1. Нет </a:t>
            </a:r>
            <a:r>
              <a:rPr lang="ru-RU" altLang="ru-RU" sz="2400" b="1" kern="0" dirty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условий </a:t>
            </a:r>
            <a:r>
              <a:rPr lang="ru-RU" altLang="ru-RU" sz="2400" b="1" kern="0" dirty="0" smtClean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>в ГСВ Александровского АА</a:t>
            </a:r>
            <a:r>
              <a:rPr lang="ru-RU" altLang="ru-RU" sz="2400" b="1" kern="0" dirty="0">
                <a:solidFill>
                  <a:srgbClr val="000066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altLang="ru-RU" sz="2400" b="1" kern="0" dirty="0">
                <a:solidFill>
                  <a:srgbClr val="000066"/>
                </a:solidFill>
                <a:latin typeface="Georg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2067" y="1805914"/>
            <a:ext cx="7092776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:       проведен   ремонт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      гинекологического  кабинета   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</a:t>
            </a:r>
            <a:endParaRPr lang="ru-RU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56790"/>
              </p:ext>
            </p:extLst>
          </p:nvPr>
        </p:nvGraphicFramePr>
        <p:xfrm>
          <a:off x="563348" y="3645024"/>
          <a:ext cx="8128744" cy="2027358"/>
        </p:xfrm>
        <a:graphic>
          <a:graphicData uri="http://schemas.openxmlformats.org/drawingml/2006/table">
            <a:tbl>
              <a:tblPr firstRow="1" firstCol="1" bandRow="1"/>
              <a:tblGrid>
                <a:gridCol w="880499">
                  <a:extLst>
                    <a:ext uri="{9D8B030D-6E8A-4147-A177-3AD203B41FA5}">
                      <a16:colId xmlns:a16="http://schemas.microsoft.com/office/drawing/2014/main" xmlns="" val="1383836782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2363064535"/>
                    </a:ext>
                  </a:extLst>
                </a:gridCol>
                <a:gridCol w="1037044">
                  <a:extLst>
                    <a:ext uri="{9D8B030D-6E8A-4147-A177-3AD203B41FA5}">
                      <a16:colId xmlns:a16="http://schemas.microsoft.com/office/drawing/2014/main" xmlns="" val="2682846736"/>
                    </a:ext>
                  </a:extLst>
                </a:gridCol>
                <a:gridCol w="1111118">
                  <a:extLst>
                    <a:ext uri="{9D8B030D-6E8A-4147-A177-3AD203B41FA5}">
                      <a16:colId xmlns:a16="http://schemas.microsoft.com/office/drawing/2014/main" xmlns="" val="4223746753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1761558817"/>
                    </a:ext>
                  </a:extLst>
                </a:gridCol>
                <a:gridCol w="1259267">
                  <a:extLst>
                    <a:ext uri="{9D8B030D-6E8A-4147-A177-3AD203B41FA5}">
                      <a16:colId xmlns:a16="http://schemas.microsoft.com/office/drawing/2014/main" xmlns="" val="3342718175"/>
                    </a:ext>
                  </a:extLst>
                </a:gridCol>
                <a:gridCol w="1914880">
                  <a:extLst>
                    <a:ext uri="{9D8B030D-6E8A-4147-A177-3AD203B41FA5}">
                      <a16:colId xmlns:a16="http://schemas.microsoft.com/office/drawing/2014/main" xmlns="" val="3441009068"/>
                    </a:ext>
                  </a:extLst>
                </a:gridCol>
              </a:tblGrid>
              <a:tr h="6480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0317062"/>
                  </a:ext>
                </a:extLst>
              </a:tr>
              <a:tr h="45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2883448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ОсОО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Байсал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компани</a:t>
                      </a:r>
                      <a:r>
                        <a:rPr lang="ru-RU" sz="16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инф. стендах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535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85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kern="0" dirty="0">
                <a:solidFill>
                  <a:srgbClr val="000066"/>
                </a:solidFill>
                <a:latin typeface="Georgia"/>
              </a:rPr>
              <a:t>2. Необеспеченность жителей </a:t>
            </a:r>
            <a:r>
              <a:rPr lang="ru-RU" altLang="ru-RU" sz="2400" b="1" kern="0" dirty="0" err="1">
                <a:solidFill>
                  <a:srgbClr val="000066"/>
                </a:solidFill>
                <a:latin typeface="Georgia"/>
              </a:rPr>
              <a:t>с.Крупское</a:t>
            </a:r>
            <a:r>
              <a:rPr lang="ru-RU" altLang="ru-RU" sz="2400" b="1" kern="0" dirty="0">
                <a:solidFill>
                  <a:srgbClr val="000066"/>
                </a:solidFill>
                <a:latin typeface="Georgia"/>
              </a:rPr>
              <a:t> Александровского АА чистой питьевой водой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0298" y="1630403"/>
            <a:ext cx="8128744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РЕЗУЛЬТАТ:     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объект </a:t>
            </a:r>
            <a:r>
              <a:rPr lang="ru-RU" sz="2400" kern="0" dirty="0">
                <a:solidFill>
                  <a:srgbClr val="000000"/>
                </a:solidFill>
                <a:latin typeface="Georgia"/>
              </a:rPr>
              <a:t>«Строительство водопроводной системы </a:t>
            </a:r>
            <a:r>
              <a:rPr lang="ru-RU" sz="2400" kern="0" dirty="0" err="1">
                <a:solidFill>
                  <a:srgbClr val="000000"/>
                </a:solidFill>
                <a:latin typeface="Georgia"/>
              </a:rPr>
              <a:t>с.Крупское</a:t>
            </a:r>
            <a:r>
              <a:rPr lang="ru-RU" sz="2400" kern="0" dirty="0">
                <a:solidFill>
                  <a:srgbClr val="000000"/>
                </a:solidFill>
                <a:latin typeface="Georgia"/>
              </a:rPr>
              <a:t>» включен в перечень объектов водоснабжения, финансируемых из республиканского бюджета на 2018 год.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Georgia"/>
              </a:rPr>
              <a:t>Подготовлен Акт о праве бессрочного пользования земельного участка </a:t>
            </a:r>
            <a:r>
              <a:rPr lang="ru-RU" sz="2400" kern="0" dirty="0" smtClean="0">
                <a:solidFill>
                  <a:srgbClr val="000000"/>
                </a:solidFill>
                <a:latin typeface="Georgia"/>
              </a:rPr>
              <a:t>                                 </a:t>
            </a:r>
            <a:endParaRPr lang="ru-RU" sz="2400" kern="0" dirty="0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72743"/>
              </p:ext>
            </p:extLst>
          </p:nvPr>
        </p:nvGraphicFramePr>
        <p:xfrm>
          <a:off x="660298" y="4455792"/>
          <a:ext cx="8128744" cy="2027358"/>
        </p:xfrm>
        <a:graphic>
          <a:graphicData uri="http://schemas.openxmlformats.org/drawingml/2006/table">
            <a:tbl>
              <a:tblPr firstRow="1" firstCol="1" bandRow="1"/>
              <a:tblGrid>
                <a:gridCol w="880499">
                  <a:extLst>
                    <a:ext uri="{9D8B030D-6E8A-4147-A177-3AD203B41FA5}">
                      <a16:colId xmlns:a16="http://schemas.microsoft.com/office/drawing/2014/main" xmlns="" val="2947068828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3335084836"/>
                    </a:ext>
                  </a:extLst>
                </a:gridCol>
                <a:gridCol w="1037044">
                  <a:extLst>
                    <a:ext uri="{9D8B030D-6E8A-4147-A177-3AD203B41FA5}">
                      <a16:colId xmlns:a16="http://schemas.microsoft.com/office/drawing/2014/main" xmlns="" val="1531037571"/>
                    </a:ext>
                  </a:extLst>
                </a:gridCol>
                <a:gridCol w="1111118">
                  <a:extLst>
                    <a:ext uri="{9D8B030D-6E8A-4147-A177-3AD203B41FA5}">
                      <a16:colId xmlns:a16="http://schemas.microsoft.com/office/drawing/2014/main" xmlns="" val="1811475729"/>
                    </a:ext>
                  </a:extLst>
                </a:gridCol>
                <a:gridCol w="962968">
                  <a:extLst>
                    <a:ext uri="{9D8B030D-6E8A-4147-A177-3AD203B41FA5}">
                      <a16:colId xmlns:a16="http://schemas.microsoft.com/office/drawing/2014/main" xmlns="" val="815177587"/>
                    </a:ext>
                  </a:extLst>
                </a:gridCol>
                <a:gridCol w="1259267">
                  <a:extLst>
                    <a:ext uri="{9D8B030D-6E8A-4147-A177-3AD203B41FA5}">
                      <a16:colId xmlns:a16="http://schemas.microsoft.com/office/drawing/2014/main" xmlns="" val="1711803749"/>
                    </a:ext>
                  </a:extLst>
                </a:gridCol>
                <a:gridCol w="1914880">
                  <a:extLst>
                    <a:ext uri="{9D8B030D-6E8A-4147-A177-3AD203B41FA5}">
                      <a16:colId xmlns:a16="http://schemas.microsoft.com/office/drawing/2014/main" xmlns="" val="1995229940"/>
                    </a:ext>
                  </a:extLst>
                </a:gridCol>
              </a:tblGrid>
              <a:tr h="6480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Исполнитель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Открытость/Информирование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0817282"/>
                  </a:ext>
                </a:extLst>
              </a:tr>
              <a:tr h="45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Доноры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Меценаты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7333783"/>
                  </a:ext>
                </a:extLst>
              </a:tr>
              <a:tr h="43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Александровский АО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инф. стендах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302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328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536</TotalTime>
  <Words>960</Words>
  <Application>Microsoft Office PowerPoint</Application>
  <PresentationFormat>Экран (4:3)</PresentationFormat>
  <Paragraphs>499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Отчет о реализации  Плана совместных действий Александровского айылного аймака за 2018 год </vt:lpstr>
      <vt:lpstr>Введение</vt:lpstr>
      <vt:lpstr>СОВМЕСТНОЕ ОПРЕДЕЛЕНИЕ ПРИОРИТЕТОВ ПРОВЕДЕНИЕ:</vt:lpstr>
      <vt:lpstr>СОВМЕСТНОЕ ПРИНЯТИЕ РЕШЕНИЙ</vt:lpstr>
      <vt:lpstr>СОВМЕСТНАЯ РЕАЛИЗАЦИЯ:</vt:lpstr>
      <vt:lpstr>Перечень приоритетных вопросов включенных в ПСД по Александровскому АА  на 2017-2018 гг.</vt:lpstr>
      <vt:lpstr>Презентация PowerPoint</vt:lpstr>
      <vt:lpstr>1. Нет условий в ГСВ Александровского АА </vt:lpstr>
      <vt:lpstr>2. Необеспеченность жителей с.Крупское Александровского АА чистой питьевой водой</vt:lpstr>
      <vt:lpstr>3. Аварийное состояние школы Я.Шиваза </vt:lpstr>
      <vt:lpstr>4. Ремонт дорог </vt:lpstr>
      <vt:lpstr>5. Уличное освещение</vt:lpstr>
      <vt:lpstr>6. Мусор (ТБО) </vt:lpstr>
      <vt:lpstr>7. Нет условий в дошкольном образовании  </vt:lpstr>
      <vt:lpstr>8. Отсутствие мини-футбольного поля</vt:lpstr>
      <vt:lpstr>9. Отсутствие дошкольного образования в с.Александровка, с.Крупское</vt:lpstr>
      <vt:lpstr>11. Нет условий для получения среднего образования в средних школах а/а </vt:lpstr>
      <vt:lpstr>11. Нет условий для получения среднего образования в средних школах а/а </vt:lpstr>
      <vt:lpstr>Презентация PowerPoint</vt:lpstr>
      <vt:lpstr>11. Нет условий для получения среднего образования в средних школах а/а</vt:lpstr>
      <vt:lpstr>Презентация PowerPoint</vt:lpstr>
      <vt:lpstr>12. Нет условий в Доме культуры</vt:lpstr>
      <vt:lpstr>Презентация PowerPoint</vt:lpstr>
      <vt:lpstr>Нет условий для содержания пастбищ</vt:lpstr>
      <vt:lpstr>Работа с местным сообществом</vt:lpstr>
      <vt:lpstr>Работа с поступившими обращениями</vt:lpstr>
      <vt:lpstr>Планы на 2019 год</vt:lpstr>
      <vt:lpstr>План на 2020 год  (совместная работа с местным сообществом и партнерами)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52</cp:revision>
  <dcterms:created xsi:type="dcterms:W3CDTF">2019-01-18T06:14:26Z</dcterms:created>
  <dcterms:modified xsi:type="dcterms:W3CDTF">2019-02-21T04:14:01Z</dcterms:modified>
</cp:coreProperties>
</file>